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Lato Light" panose="020F0302020204030203" pitchFamily="34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pythontutor.com/javascript.html#mode=edit" TargetMode="External"/><Relationship Id="rId4" Type="http://schemas.openxmlformats.org/officeDocument/2006/relationships/hyperlink" Target="https://developer.mozilla.org/en-US/docs/Glossary/Fals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Data_structures" TargetMode="External"/><Relationship Id="rId13" Type="http://schemas.openxmlformats.org/officeDocument/2006/relationships/hyperlink" Target="https://developer.mozilla.org/en-US/docs/Web/JavaScript/Reference/Global_Objects/Array" TargetMode="External"/><Relationship Id="rId18" Type="http://schemas.openxmlformats.org/officeDocument/2006/relationships/hyperlink" Target="https://developer.mozilla.org/en-US/docs/Web/JavaScript/Reference/Global_Objects/Array/unshift" TargetMode="External"/><Relationship Id="rId3" Type="http://schemas.openxmlformats.org/officeDocument/2006/relationships/hyperlink" Target="https://developer.mozilla.org/en-US/docs/Web/JavaScript/Reference/Global_Objects/JSON/stringify" TargetMode="External"/><Relationship Id="rId7" Type="http://schemas.openxmlformats.org/officeDocument/2006/relationships/hyperlink" Target="https://developer.mozilla.org/en-US/docs/Web/JavaScript" TargetMode="External"/><Relationship Id="rId12" Type="http://schemas.openxmlformats.org/officeDocument/2006/relationships/hyperlink" Target="https://developer.mozilla.org/en-US/docs/Web/JavaScript/Guide/Functions" TargetMode="External"/><Relationship Id="rId17" Type="http://schemas.openxmlformats.org/officeDocument/2006/relationships/hyperlink" Target="https://developer.mozilla.org/en-US/docs/Web/JavaScript/Reference/Global_Objects/Array/shift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developer.mozilla.org/en-US/docs/Web/JavaScript/Reference/Global_Objects/Array/pop" TargetMode="External"/><Relationship Id="rId20" Type="http://schemas.openxmlformats.org/officeDocument/2006/relationships/hyperlink" Target="https://developer.mozilla.org/en-US/docs/Web/JavaScript/Reference/Global_Objects/Array/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Glossary/Falsy" TargetMode="External"/><Relationship Id="rId11" Type="http://schemas.openxmlformats.org/officeDocument/2006/relationships/hyperlink" Target="https://developer.mozilla.org/en-US/docs/Web/JavaScript/Reference/Operators/in" TargetMode="External"/><Relationship Id="rId5" Type="http://schemas.openxmlformats.org/officeDocument/2006/relationships/hyperlink" Target="https://developer.mozilla.org/en-US/docs/Glossary/Truthy" TargetMode="External"/><Relationship Id="rId15" Type="http://schemas.openxmlformats.org/officeDocument/2006/relationships/hyperlink" Target="https://developer.mozilla.org/en-US/docs/Web/JavaScript/Reference/Global_Objects/Array/push" TargetMode="External"/><Relationship Id="rId10" Type="http://schemas.openxmlformats.org/officeDocument/2006/relationships/hyperlink" Target="https://developer.mozilla.org/en-US/docs/Web/JavaScript/Reference/Operators/delete" TargetMode="External"/><Relationship Id="rId19" Type="http://schemas.openxmlformats.org/officeDocument/2006/relationships/hyperlink" Target="https://developer.mozilla.org/en-US/docs/Web/JavaScript/Reference/Global_Objects/Array/forEach" TargetMode="External"/><Relationship Id="rId4" Type="http://schemas.openxmlformats.org/officeDocument/2006/relationships/hyperlink" Target="https://developer.mozilla.org/en-US/docs/Web/JavaScript/Reference/Global_Objects/JSON/parse" TargetMode="External"/><Relationship Id="rId9" Type="http://schemas.openxmlformats.org/officeDocument/2006/relationships/hyperlink" Target="https://developer.mozilla.org/en-US/docs/Web/JavaScript/Reference/Global_Objects/Object" TargetMode="External"/><Relationship Id="rId14" Type="http://schemas.openxmlformats.org/officeDocument/2006/relationships/hyperlink" Target="https://developer.mozilla.org/en-US/docs/Web/JavaScript/Reference/Global_Objects/Array/leng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javascript.html#mode=ed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COMPSCI 326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03: JS Objects, Arrays, Functions, &amp; Iteration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101" y="3375025"/>
            <a:ext cx="1706198" cy="17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truthy</a:t>
            </a:r>
            <a:r>
              <a:rPr lang="en"/>
              <a:t>/</a:t>
            </a:r>
            <a:r>
              <a:rPr lang="en" u="sng">
                <a:solidFill>
                  <a:schemeClr val="hlink"/>
                </a:solidFill>
                <a:hlinkClick r:id="rId4"/>
              </a:rPr>
              <a:t>falsy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205150" y="826200"/>
            <a:ext cx="4593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!arr[12];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Special values like </a:t>
            </a:r>
            <a:r>
              <a:rPr lang="en"/>
              <a:t>undefined</a:t>
            </a:r>
            <a:r>
              <a:rPr lang="en" b="0"/>
              <a:t> and </a:t>
            </a:r>
            <a:r>
              <a:rPr lang="en"/>
              <a:t>null</a:t>
            </a:r>
            <a:r>
              <a:rPr lang="en" b="0"/>
              <a:t> are “falsey”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They act like false, so when you negate them they are true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What about things that are not falsey?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(‘huh’)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(!’huh’) console.log(‘Y’);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({})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([]) console.log(‘Y’); ↦ ‘Y’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(undefined) console.log(‘Y’);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if (null) console.log(‘Y’);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5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like a stack, push/pop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treat arrays like a stack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push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arr.push(30);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20, 30]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pop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arr.pop(); ⇒ 30 // top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2450" y="2361969"/>
            <a:ext cx="2247900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2460" y="4169250"/>
            <a:ext cx="2042665" cy="8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from the front, shift/unshift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work from the front of the array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unshift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arr.unshift(0);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10, 20]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shift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arr.shift(); ⇒ 0 // front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[10, 20]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2448" y="2318025"/>
            <a:ext cx="2268828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5825" y="4073714"/>
            <a:ext cx="2268825" cy="94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using it like a queue</a:t>
            </a: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use an array like a queue </a:t>
            </a:r>
            <a:br>
              <a:rPr lang="en"/>
            </a:br>
            <a:r>
              <a:rPr lang="en"/>
              <a:t>(first-in, first-out / “FIFO”):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unshift</a:t>
            </a:r>
            <a:r>
              <a:rPr lang="en" b="0"/>
              <a:t> to insert into the front: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arr.unshift(0); ⇒ 3 // new length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10, 20]</a:t>
            </a:r>
            <a:br>
              <a:rPr lang="en" b="0"/>
            </a:br>
            <a:br>
              <a:rPr lang="en" b="0"/>
            </a:br>
            <a:br>
              <a:rPr lang="en" b="0"/>
            </a:b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pop</a:t>
            </a:r>
            <a:r>
              <a:rPr lang="en" b="0"/>
              <a:t> to remove from the back: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arr.pop(); ⇒ 30 // front value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arr; ⇒ [0, 10]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825" y="2571750"/>
            <a:ext cx="2260125" cy="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to strings and back again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73275" y="826200"/>
            <a:ext cx="4908900" cy="4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arrays to strings and back: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join</a:t>
            </a:r>
            <a:r>
              <a:rPr lang="en" b="0"/>
              <a:t> to convert to a string:</a:t>
            </a:r>
            <a:br>
              <a:rPr lang="en" b="0"/>
            </a:br>
            <a:br>
              <a:rPr lang="en" b="0"/>
            </a:br>
            <a:r>
              <a:rPr lang="en" sz="1300" b="0"/>
              <a:t>let str = </a:t>
            </a: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arr.join(‘,’);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str; ⇒ “10,20”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</a:t>
            </a:r>
            <a:r>
              <a:rPr lang="en"/>
              <a:t>split</a:t>
            </a:r>
            <a:r>
              <a:rPr lang="en" b="0"/>
              <a:t> to convert back to array: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str.split(‘,’); ⇒ [‘10’, ‘20’]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To convert strings to numbers: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one = ‘1’;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one + 1; ⇒ ‘11’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theNumberOne = Number.parseInt(one); ⇒ 1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theNumberOne + theNumberOne; ⇒ 2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theNumberOne.toString(); ⇒ ‘1’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4125" y="3179875"/>
            <a:ext cx="1748950" cy="804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iteration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Many different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Iterating with indices (not JavaScripty):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 = 0; i&lt;arr.length; ++i)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console.log(arr[i]);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You can use </a:t>
            </a:r>
            <a:r>
              <a:rPr lang="en"/>
              <a:t>shift</a:t>
            </a:r>
            <a:r>
              <a:rPr lang="en" b="0"/>
              <a:t> (destroying array):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while (arr.length &gt; 0)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console.log(arr.shift());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0"/>
              <a:t>You can iterate with </a:t>
            </a:r>
            <a:r>
              <a:rPr lang="en" sz="1300"/>
              <a:t>let</a:t>
            </a:r>
            <a:r>
              <a:rPr lang="en" sz="1300" b="0" i="1"/>
              <a:t> … </a:t>
            </a:r>
            <a:r>
              <a:rPr lang="en" sz="1300"/>
              <a:t>of</a:t>
            </a:r>
            <a:r>
              <a:rPr lang="en" sz="1300" b="0"/>
              <a:t>:</a:t>
            </a:r>
            <a:br>
              <a:rPr lang="en" sz="1300" b="0"/>
            </a:br>
            <a:br>
              <a:rPr lang="en" sz="1300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item of arr)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functions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Functions in JavaScript are important.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Functions can be created, stored, passed around, just like any other type - they are “first-class”.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function</a:t>
            </a:r>
            <a:r>
              <a:rPr lang="en" b="0"/>
              <a:t>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function print(item)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=&gt;</a:t>
            </a:r>
            <a:r>
              <a:rPr lang="en" b="0"/>
              <a:t> notation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print = (item) =&gt; console.log(item);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sz="1300" b="0"/>
              <a:t>There is lots to learn about functions and how to use them in JavaScript. We will pick up more knowledge along the way.</a:t>
            </a:r>
            <a:endParaRPr sz="1300" b="0"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4099200" cy="3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function display(printfn, name) {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printfn(name);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display(</a:t>
            </a:r>
            <a:r>
              <a:rPr lang="en" b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 =&gt; console.log(v)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‘Mia’);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display(</a:t>
            </a:r>
            <a:r>
              <a:rPr lang="en" b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 =&gt; console.log(‘hello ‘ + v)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       ‘Mia’);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You can create your own “anonymous” functions where ever you want by using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=&gt;</a:t>
            </a:r>
            <a:r>
              <a:rPr lang="en" b="0"/>
              <a:t> notation.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This is very common practice in JavaScript!</a:t>
            </a:r>
            <a:endParaRPr b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iterating like a JavaScript pro with forEach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Combining functions and iteration is a very JavaScripty thing to do.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forEach</a:t>
            </a:r>
            <a:r>
              <a:rPr lang="en" b="0"/>
              <a:t> method: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arr.forEach((item, index) =&gt; {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console.log(item);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});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Or, more simply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arr.forEach(console.log)</a:t>
            </a:r>
            <a:endParaRPr sz="13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sz="1300"/>
              <a:t>NOTE:</a:t>
            </a:r>
            <a:r>
              <a:rPr lang="en" sz="1300" b="0"/>
              <a:t> we do not call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en" sz="1300" b="0"/>
              <a:t> when we pass it to the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" sz="1300" b="0"/>
              <a:t> method. This is a very common mistake when you first encounter “first-class” functions.</a:t>
            </a:r>
            <a:endParaRPr sz="1300" b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mapping one array to another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43701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/>
              <a:t>We often want to iterate over every item in an array, do something with it, and add it to a new array.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for (not very JavaScripty):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[];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for (let i = 0; i &lt; arr.length; i++)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  narr[i] = arr[i] * arr[i];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map</a:t>
            </a:r>
            <a:r>
              <a:rPr lang="en" b="0"/>
              <a:t> method (JavaScripty)</a:t>
            </a:r>
            <a:br>
              <a:rPr lang="en" b="0"/>
            </a:br>
            <a:br>
              <a:rPr lang="en" b="0"/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arr.map(v =&gt; v * v);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/>
              <a:t>This is shorthand for:</a:t>
            </a: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3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b="0">
                <a:latin typeface="Consolas"/>
                <a:ea typeface="Consolas"/>
                <a:cs typeface="Consolas"/>
                <a:sym typeface="Consolas"/>
              </a:rPr>
              <a:t>let narr = arr.map(v =&gt; { return v * v; }</a:t>
            </a:r>
            <a:endParaRPr sz="1300" b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3"/>
              </a:rPr>
              <a:t>JSON.stringify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4"/>
              </a:rPr>
              <a:t>JSON.parse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5"/>
              </a:rPr>
              <a:t>Truthy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6"/>
              </a:rPr>
              <a:t>Falsey</a:t>
            </a:r>
            <a:endParaRPr b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MDN Web Docs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7"/>
              </a:rPr>
              <a:t>JavaScript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8"/>
              </a:rPr>
              <a:t>JavaScript data types and data structures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9"/>
              </a:rPr>
              <a:t>Object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delete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in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12"/>
              </a:rPr>
              <a:t>Functions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 u="sng">
                <a:solidFill>
                  <a:schemeClr val="hlink"/>
                </a:solidFill>
                <a:hlinkClick r:id="rId13"/>
              </a:rPr>
              <a:t>Array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4"/>
              </a:rPr>
              <a:t>Array.prototype.length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5"/>
              </a:rPr>
              <a:t>Array.prototype.push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6"/>
              </a:rPr>
              <a:t>Array.prototype.pop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7"/>
              </a:rPr>
              <a:t>Array.prototype.shift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8"/>
              </a:rPr>
              <a:t>Array.prototype.unshift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b="0" u="sng">
                <a:solidFill>
                  <a:schemeClr val="hlink"/>
                </a:solidFill>
                <a:hlinkClick r:id="rId19"/>
              </a:rPr>
              <a:t>Array.prototype.forEach</a:t>
            </a:r>
            <a:endParaRPr b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b="0" u="sng">
                <a:solidFill>
                  <a:schemeClr val="hlink"/>
                </a:solidFill>
                <a:hlinkClick r:id="rId20"/>
              </a:rPr>
              <a:t>Array.prototype.map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access objects in two ways: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Like an array with brackets: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person[‘name’]; ⇒ ‘María Lopez’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id = ‘name’;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person[id]; ⇒ ‘María Lopez’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Or like objects (similar to Java):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person.name; ⇒ ‘María Lopez’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access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to use brackets vs dots?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brackets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Use [] when you use a variable to access a property (like person[x])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the property name contains characters that are not a valid identifier (person[‘favorite color’])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0" u="sng"/>
              <a:t>dots</a:t>
            </a:r>
            <a:endParaRPr b="0" u="sng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When you know what the property is (e.g., person.name)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This is less verbose, more “JavaScripty”</a:t>
            </a: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Easier to catch your misspellings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existence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check if a property is in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in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‘name’ in person;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‘age’ in person; ⇒ false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if you try to access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person.age;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person[‘age’] ⇒ undefined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property deletion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delete a property from an object: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delete</a:t>
            </a:r>
            <a:r>
              <a:rPr lang="en" b="0"/>
              <a:t> operator: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person.name;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person[‘name’];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person; ⇒ {‘SPIRE’: 12345678}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it is not an error to delete a property that doesn’t exist: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person.age; ⇒ true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delete person[‘age’] ⇒ true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Objects - to strings and back again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39200" y="826200"/>
            <a:ext cx="46932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convert objects into strings and back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JSON.stringify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/>
              <a:t>let str = </a:t>
            </a: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JSON.stringify(person);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str; ⇒ '{"name":"María Lopez","SPIRE":12345678}'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</a:t>
            </a:r>
            <a:r>
              <a:rPr lang="en"/>
              <a:t>JSON.parse</a:t>
            </a:r>
            <a:r>
              <a:rPr lang="en" b="0"/>
              <a:t> function:</a:t>
            </a:r>
            <a:br>
              <a:rPr lang="en" b="0"/>
            </a:br>
            <a:br>
              <a:rPr lang="en" b="0"/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JSON.parse(str) </a:t>
            </a:r>
            <a:br>
              <a:rPr lang="en" sz="1200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b="0">
                <a:latin typeface="Consolas"/>
                <a:ea typeface="Consolas"/>
                <a:cs typeface="Consolas"/>
                <a:sym typeface="Consolas"/>
              </a:rPr>
              <a:t>    ⇒ {name: 'María Lopez', SPIRE: 12345678}</a:t>
            </a:r>
            <a:endParaRPr sz="1000"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825" y="1852613"/>
            <a:ext cx="3629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person = {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'name' : 'María Lopez',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	'SPIRE' : 12345678 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length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get the length of an array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</a:t>
            </a:r>
            <a:r>
              <a:rPr lang="en"/>
              <a:t>length</a:t>
            </a:r>
            <a:r>
              <a:rPr lang="en" b="0"/>
              <a:t> property: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arr.length; ⇒ 2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BEWARE: if you misspell length you do not get what you expect:</a:t>
            </a:r>
            <a:br>
              <a:rPr lang="en" b="0"/>
            </a:br>
            <a:br>
              <a:rPr lang="en" b="0"/>
            </a:br>
            <a:r>
              <a:rPr lang="en" b="0"/>
              <a:t>arr.lenth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Arrays - indexing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index arrays to retrieve elements: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Using the [] operators:</a:t>
            </a:r>
            <a:br>
              <a:rPr lang="en" b="0"/>
            </a:br>
            <a:br>
              <a:rPr lang="en" b="0"/>
            </a:b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arr[0]; ⇒ 10</a:t>
            </a:r>
            <a:br>
              <a:rPr lang="en" b="0"/>
            </a:br>
            <a:endParaRPr b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0"/>
              <a:t>Indexing an element that doesn’t exist:</a:t>
            </a:r>
            <a:br>
              <a:rPr lang="en" b="0"/>
            </a:br>
            <a:br>
              <a:rPr lang="en" b="0"/>
            </a:br>
            <a:r>
              <a:rPr lang="en" b="0"/>
              <a:t>arr[12]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; ⇒ undefined</a:t>
            </a:r>
            <a:br>
              <a:rPr lang="en" b="0">
                <a:latin typeface="Consolas"/>
                <a:ea typeface="Consolas"/>
                <a:cs typeface="Consolas"/>
                <a:sym typeface="Consolas"/>
              </a:rPr>
            </a:b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2"/>
          </p:nvPr>
        </p:nvSpPr>
        <p:spPr>
          <a:xfrm>
            <a:off x="4832400" y="345097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/>
              <a:t>Image from </a:t>
            </a:r>
            <a:r>
              <a:rPr lang="en" b="0" u="sng">
                <a:solidFill>
                  <a:schemeClr val="hlink"/>
                </a:solidFill>
                <a:hlinkClick r:id="rId3"/>
              </a:rPr>
              <a:t>JavaScript Tutor - Visualize JavaScript code execution to learn JavaScript online</a:t>
            </a:r>
            <a:r>
              <a:rPr lang="en" b="0"/>
              <a:t> - great place to try out snippets of JavaScript code!</a:t>
            </a:r>
            <a:endParaRPr b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4832400" y="760525"/>
            <a:ext cx="3999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let arr = [10, 20];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938" y="1546125"/>
            <a:ext cx="3362825" cy="1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2042</Words>
  <Application>Microsoft Macintosh PowerPoint</Application>
  <PresentationFormat>On-screen Show (16:9)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</vt:lpstr>
      <vt:lpstr>Lato Light</vt:lpstr>
      <vt:lpstr>Consolas</vt:lpstr>
      <vt:lpstr>Arial</vt:lpstr>
      <vt:lpstr>Tim Richards Style</vt:lpstr>
      <vt:lpstr>COMPSCI 326</vt:lpstr>
      <vt:lpstr>Resources</vt:lpstr>
      <vt:lpstr>Objects - property access</vt:lpstr>
      <vt:lpstr>Objects - property access</vt:lpstr>
      <vt:lpstr>Objects - property existence</vt:lpstr>
      <vt:lpstr>Objects - property deletion</vt:lpstr>
      <vt:lpstr>Objects - to strings and back again</vt:lpstr>
      <vt:lpstr>Arrays - length</vt:lpstr>
      <vt:lpstr>Arrays - indexing</vt:lpstr>
      <vt:lpstr>Arrays - truthy/falsy</vt:lpstr>
      <vt:lpstr>Arrays - like a stack, push/pop</vt:lpstr>
      <vt:lpstr>Arrays - from the front, shift/unshift</vt:lpstr>
      <vt:lpstr>Arrays - using it like a queue</vt:lpstr>
      <vt:lpstr>Arrays - to strings and back again</vt:lpstr>
      <vt:lpstr>Arrays - iteration</vt:lpstr>
      <vt:lpstr>Arrays - functions</vt:lpstr>
      <vt:lpstr>Arrays - iterating like a JavaScript pro with forEach</vt:lpstr>
      <vt:lpstr>Arrays - mapping one array to another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326</dc:title>
  <cp:lastModifiedBy>Timothy Richards</cp:lastModifiedBy>
  <cp:revision>1</cp:revision>
  <dcterms:modified xsi:type="dcterms:W3CDTF">2023-02-13T19:45:49Z</dcterms:modified>
</cp:coreProperties>
</file>